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1" dt="2026-10-06T18:00:12.929"/>
    <p1510:client id="{66B8C2B8-2E73-7712-96F7-DA21FDCB5A8D}" v="115" dt="2026-10-06T19:24:11.0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83" autoAdjust="0"/>
    <p:restoredTop sz="94660"/>
  </p:normalViewPr>
  <p:slideViewPr>
    <p:cSldViewPr snapToGrid="0">
      <p:cViewPr varScale="1">
        <p:scale>
          <a:sx n="67" d="100"/>
          <a:sy n="67" d="100"/>
        </p:scale>
        <p:origin x="54"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059566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084036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701019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1FA7AC5-6045-4418-8E60-F48788734473}"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997245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F1FA7AC5-6045-4418-8E60-F48788734473}"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765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776992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3240958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7" name="Date Placeholder 4"/>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532615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F1FA7AC5-6045-4418-8E60-F48788734473}"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893636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F1FA7AC5-6045-4418-8E60-F48788734473}"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996884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dirty="0"/>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913845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dirty="0"/>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dirty="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23685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965320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84742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293310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0406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099969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1FA7AC5-6045-4418-8E60-F48788734473}" type="datetimeFigureOut">
              <a:rPr lang="en-US" smtClean="0"/>
              <a:t>10/6/2026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C71CAF9-4461-454A-B702-D536C3775752}" type="slidenum">
              <a:rPr lang="en-US" smtClean="0"/>
              <a:t>‹#›</a:t>
            </a:fld>
            <a:endParaRPr lang="en-US"/>
          </a:p>
        </p:txBody>
      </p:sp>
    </p:spTree>
    <p:extLst>
      <p:ext uri="{BB962C8B-B14F-4D97-AF65-F5344CB8AC3E}">
        <p14:creationId xmlns:p14="http://schemas.microsoft.com/office/powerpoint/2010/main" val="11477095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Week 11 CIS 215</a:t>
            </a:r>
          </a:p>
        </p:txBody>
      </p:sp>
      <p:sp>
        <p:nvSpPr>
          <p:cNvPr id="3" name="Subtitle 2"/>
          <p:cNvSpPr>
            <a:spLocks noGrp="1"/>
          </p:cNvSpPr>
          <p:nvPr>
            <p:ph type="subTitle" idx="1"/>
          </p:nvPr>
        </p:nvSpPr>
        <p:spPr/>
        <p:txBody>
          <a:bodyPr/>
          <a:lstStyle/>
          <a:p>
            <a:r>
              <a:rPr lang="en-US" dirty="0"/>
              <a:t>Social engineering</a:t>
            </a:r>
          </a:p>
        </p:txBody>
      </p:sp>
    </p:spTree>
    <p:extLst>
      <p:ext uri="{BB962C8B-B14F-4D97-AF65-F5344CB8AC3E}">
        <p14:creationId xmlns:p14="http://schemas.microsoft.com/office/powerpoint/2010/main" val="415708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Why Attackers Target People</a:t>
            </a:r>
          </a:p>
        </p:txBody>
      </p:sp>
      <p:sp>
        <p:nvSpPr>
          <p:cNvPr id="3" name="Content Placeholder 2"/>
          <p:cNvSpPr>
            <a:spLocks noGrp="1"/>
          </p:cNvSpPr>
          <p:nvPr>
            <p:ph idx="1"/>
          </p:nvPr>
        </p:nvSpPr>
        <p:spPr>
          <a:xfrm>
            <a:off x="1103312" y="2052918"/>
            <a:ext cx="3470301" cy="4195481"/>
          </a:xfrm>
        </p:spPr>
        <p:txBody>
          <a:bodyPr/>
          <a:lstStyle/>
          <a:p>
            <a:r>
              <a:t>It's easier to trick someone than to break encryption</a:t>
            </a:r>
          </a:p>
          <a:p>
            <a:r>
              <a:t>Most breaches start with a human element</a:t>
            </a:r>
          </a:p>
          <a:p>
            <a:r>
              <a:t>Everyone is a target: employees, students, family members</a:t>
            </a:r>
          </a:p>
        </p:txBody>
      </p:sp>
      <p:pic>
        <p:nvPicPr>
          <p:cNvPr id="4" name="Picture 3" descr="Two-panel security meme contrasts a fierce green dragon representing a CTO’s claimed security posture on a questionnaire with a tiny pixelated dinosaur representing actual security posture. Bold white all-caps labels on right identify each comparison: “WHAT THE CTO SAYS THEIR SECURITY POSTURE IS ON A SECURITY QUESTIONNAIRE” above and “WHAT THEIR SECURITY POSTURE ACTUALLY IS” below.&#10;">
            <a:extLst>
              <a:ext uri="{FF2B5EF4-FFF2-40B4-BE49-F238E27FC236}">
                <a16:creationId xmlns:a16="http://schemas.microsoft.com/office/drawing/2014/main" id="{E12952F6-EF27-6DC6-492E-F3CCAE4DF567}"/>
              </a:ext>
            </a:extLst>
          </p:cNvPr>
          <p:cNvPicPr>
            <a:picLocks noChangeAspect="1"/>
          </p:cNvPicPr>
          <p:nvPr/>
        </p:nvPicPr>
        <p:blipFill>
          <a:blip r:embed="rId2"/>
          <a:stretch>
            <a:fillRect/>
          </a:stretch>
        </p:blipFill>
        <p:spPr>
          <a:xfrm>
            <a:off x="5945260" y="1421569"/>
            <a:ext cx="4387362" cy="48284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Psychology Behind It</a:t>
            </a:r>
          </a:p>
        </p:txBody>
      </p:sp>
      <p:sp>
        <p:nvSpPr>
          <p:cNvPr id="3" name="Content Placeholder 2"/>
          <p:cNvSpPr>
            <a:spLocks noGrp="1"/>
          </p:cNvSpPr>
          <p:nvPr>
            <p:ph idx="1"/>
          </p:nvPr>
        </p:nvSpPr>
        <p:spPr>
          <a:xfrm>
            <a:off x="1103312" y="1966654"/>
            <a:ext cx="4273900" cy="4281745"/>
          </a:xfrm>
        </p:spPr>
        <p:txBody>
          <a:bodyPr vert="horz" lIns="91440" tIns="45720" rIns="91440" bIns="45720" rtlCol="0" anchor="t">
            <a:normAutofit/>
          </a:bodyPr>
          <a:lstStyle/>
          <a:p>
            <a:r>
              <a:rPr dirty="0"/>
              <a:t>Urgency ("act now or your account is closed")</a:t>
            </a:r>
          </a:p>
          <a:p>
            <a:r>
              <a:rPr dirty="0"/>
              <a:t>Authority ("this is IT" or "this is your CEO")</a:t>
            </a:r>
          </a:p>
          <a:p>
            <a:r>
              <a:rPr lang="en-US" dirty="0"/>
              <a:t>Examples of emotions that make you act before thinking:</a:t>
            </a:r>
          </a:p>
          <a:p>
            <a:pPr lvl="1">
              <a:buClr>
                <a:srgbClr val="8AD0D6"/>
              </a:buClr>
              <a:buFont typeface="Courier New" charset="2"/>
              <a:buChar char="o"/>
            </a:pPr>
            <a:r>
              <a:rPr lang="en-US" dirty="0"/>
              <a:t>Fear</a:t>
            </a:r>
            <a:r>
              <a:rPr dirty="0"/>
              <a:t>, curiosity, helpfulness, trust</a:t>
            </a:r>
          </a:p>
        </p:txBody>
      </p:sp>
      <p:pic>
        <p:nvPicPr>
          <p:cNvPr id="4" name="Picture 3" descr="Photographic meme from The Sixth Sense beneath text reading “I SEE CYBER RISKS EVERYWHERE.” White uppercase captions at top and bottom create humorous commentary about constant cybersecurity concerns.">
            <a:extLst>
              <a:ext uri="{FF2B5EF4-FFF2-40B4-BE49-F238E27FC236}">
                <a16:creationId xmlns:a16="http://schemas.microsoft.com/office/drawing/2014/main" id="{6C02BE6B-423E-1158-6746-EB0E695B2F88}"/>
              </a:ext>
            </a:extLst>
          </p:cNvPr>
          <p:cNvPicPr>
            <a:picLocks noChangeAspect="1"/>
          </p:cNvPicPr>
          <p:nvPr/>
        </p:nvPicPr>
        <p:blipFill>
          <a:blip r:embed="rId2"/>
          <a:stretch>
            <a:fillRect/>
          </a:stretch>
        </p:blipFill>
        <p:spPr>
          <a:xfrm>
            <a:off x="6101392" y="1863396"/>
            <a:ext cx="4762500" cy="35337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Common Attack Types</a:t>
            </a:r>
          </a:p>
        </p:txBody>
      </p:sp>
      <p:sp>
        <p:nvSpPr>
          <p:cNvPr id="3" name="Content Placeholder 2"/>
          <p:cNvSpPr>
            <a:spLocks noGrp="1"/>
          </p:cNvSpPr>
          <p:nvPr>
            <p:ph idx="1"/>
          </p:nvPr>
        </p:nvSpPr>
        <p:spPr>
          <a:xfrm>
            <a:off x="1103312" y="2052918"/>
            <a:ext cx="4614027" cy="4195481"/>
          </a:xfrm>
        </p:spPr>
        <p:txBody>
          <a:bodyPr/>
          <a:lstStyle/>
          <a:p>
            <a:r>
              <a:t>Phishing, spear phishing, whaling</a:t>
            </a:r>
          </a:p>
          <a:p>
            <a:r>
              <a:t>Smishing (text) and vishing (phone)</a:t>
            </a:r>
          </a:p>
          <a:p>
            <a:r>
              <a:t>Pretexting and impersonation</a:t>
            </a:r>
          </a:p>
        </p:txBody>
      </p:sp>
      <p:pic>
        <p:nvPicPr>
          <p:cNvPr id="4" name="Picture 3" descr="Three-panel comic depicts a bespectacled cat reacting to computer password prompts. Panels progress from “Password Incorrect” to “*Resets password*” and then “Your password cannot be your previous password,” humorously highlighting frustrating password rules.&#10;">
            <a:extLst>
              <a:ext uri="{FF2B5EF4-FFF2-40B4-BE49-F238E27FC236}">
                <a16:creationId xmlns:a16="http://schemas.microsoft.com/office/drawing/2014/main" id="{7AE5AF41-98AB-94A8-D820-0B79E9B1DC0F}"/>
              </a:ext>
            </a:extLst>
          </p:cNvPr>
          <p:cNvPicPr>
            <a:picLocks noChangeAspect="1"/>
          </p:cNvPicPr>
          <p:nvPr/>
        </p:nvPicPr>
        <p:blipFill>
          <a:blip r:embed="rId2"/>
          <a:stretch>
            <a:fillRect/>
          </a:stretch>
        </p:blipFill>
        <p:spPr>
          <a:xfrm>
            <a:off x="6098721" y="1414464"/>
            <a:ext cx="4762500" cy="469310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Physical Social Engineering</a:t>
            </a:r>
          </a:p>
        </p:txBody>
      </p:sp>
      <p:sp>
        <p:nvSpPr>
          <p:cNvPr id="3" name="Content Placeholder 2"/>
          <p:cNvSpPr>
            <a:spLocks noGrp="1"/>
          </p:cNvSpPr>
          <p:nvPr>
            <p:ph idx="1"/>
          </p:nvPr>
        </p:nvSpPr>
        <p:spPr>
          <a:xfrm>
            <a:off x="5689689" y="1966654"/>
            <a:ext cx="4360164" cy="4281745"/>
          </a:xfrm>
        </p:spPr>
        <p:txBody>
          <a:bodyPr/>
          <a:lstStyle/>
          <a:p>
            <a:r>
              <a:t>Tailgating and piggybacking</a:t>
            </a:r>
          </a:p>
          <a:p>
            <a:r>
              <a:t>Fake delivery people, contractors and "new employees"</a:t>
            </a:r>
          </a:p>
          <a:p>
            <a:r>
              <a:t>Dropped USB drives</a:t>
            </a:r>
          </a:p>
        </p:txBody>
      </p:sp>
      <p:pic>
        <p:nvPicPr>
          <p:cNvPr id="4" name="Picture 3" descr="Photograph-style meme shows a young girl in foreground, firefighters and burning building behind her, with large white caption text. Top text reads “NEXT TIME,” while bottom text reads “YOU’LL TAKE SECURITY AWARENESS TRAINING SERIOUSLY,” presenting a humorous warning about security training.&#10;&#10;">
            <a:extLst>
              <a:ext uri="{FF2B5EF4-FFF2-40B4-BE49-F238E27FC236}">
                <a16:creationId xmlns:a16="http://schemas.microsoft.com/office/drawing/2014/main" id="{FC7625C6-CA20-FAE8-E446-CC768993B29F}"/>
              </a:ext>
            </a:extLst>
          </p:cNvPr>
          <p:cNvPicPr>
            <a:picLocks noChangeAspect="1"/>
          </p:cNvPicPr>
          <p:nvPr/>
        </p:nvPicPr>
        <p:blipFill>
          <a:blip r:embed="rId2"/>
          <a:stretch>
            <a:fillRect/>
          </a:stretch>
        </p:blipFill>
        <p:spPr>
          <a:xfrm>
            <a:off x="914879" y="1854679"/>
            <a:ext cx="4438771" cy="388188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How Attackers Do Their Homework</a:t>
            </a:r>
          </a:p>
        </p:txBody>
      </p:sp>
      <p:sp>
        <p:nvSpPr>
          <p:cNvPr id="3" name="Content Placeholder 2"/>
          <p:cNvSpPr>
            <a:spLocks noGrp="1"/>
          </p:cNvSpPr>
          <p:nvPr>
            <p:ph idx="1"/>
          </p:nvPr>
        </p:nvSpPr>
        <p:spPr>
          <a:xfrm>
            <a:off x="1103312" y="1995409"/>
            <a:ext cx="3296240" cy="4252990"/>
          </a:xfrm>
        </p:spPr>
        <p:txBody>
          <a:bodyPr/>
          <a:lstStyle/>
          <a:p>
            <a:r>
              <a:t>LinkedIn, company websites, social media</a:t>
            </a:r>
          </a:p>
          <a:p>
            <a:r>
              <a:t>Job postings reveal the software and systems in use</a:t>
            </a:r>
          </a:p>
          <a:p>
            <a:r>
              <a:t>Personal posts give away answers to security questions</a:t>
            </a:r>
          </a:p>
        </p:txBody>
      </p:sp>
      <p:pic>
        <p:nvPicPr>
          <p:cNvPr id="4" name="Picture 3" descr="Four-panel meme uses reaction photos of David and Victoria Beckham to humorously contrast password-manager claims with handwritten password storage. Captions read “I USE A PASSWORD MANAGER,” “BE HONEST,” “I AM BEING HONEST,” “BE HONEST,” “I WRITE THEM IN A NOTEBOOK,” and “THANK YOU.”">
            <a:extLst>
              <a:ext uri="{FF2B5EF4-FFF2-40B4-BE49-F238E27FC236}">
                <a16:creationId xmlns:a16="http://schemas.microsoft.com/office/drawing/2014/main" id="{6B9BA2D3-6E96-F83A-03B0-EE018D5441BA}"/>
              </a:ext>
            </a:extLst>
          </p:cNvPr>
          <p:cNvPicPr>
            <a:picLocks noChangeAspect="1"/>
          </p:cNvPicPr>
          <p:nvPr/>
        </p:nvPicPr>
        <p:blipFill>
          <a:blip r:embed="rId2"/>
          <a:stretch>
            <a:fillRect/>
          </a:stretch>
        </p:blipFill>
        <p:spPr>
          <a:xfrm>
            <a:off x="5353769" y="1238430"/>
            <a:ext cx="4762500" cy="50137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Spotting a Malicious Message</a:t>
            </a:r>
          </a:p>
        </p:txBody>
      </p:sp>
      <p:sp>
        <p:nvSpPr>
          <p:cNvPr id="3" name="Content Placeholder 2"/>
          <p:cNvSpPr>
            <a:spLocks noGrp="1"/>
          </p:cNvSpPr>
          <p:nvPr>
            <p:ph idx="1"/>
          </p:nvPr>
        </p:nvSpPr>
        <p:spPr>
          <a:xfrm>
            <a:off x="1103312" y="1966654"/>
            <a:ext cx="3684428" cy="4281745"/>
          </a:xfrm>
        </p:spPr>
        <p:txBody>
          <a:bodyPr/>
          <a:lstStyle/>
          <a:p>
            <a:r>
              <a:t>Check the sender's address, not just the display name</a:t>
            </a:r>
          </a:p>
          <a:p>
            <a:r>
              <a:t>Hover over links before clicking</a:t>
            </a:r>
          </a:p>
          <a:p>
            <a:r>
              <a:t>Unexpected attachments, odd tone, pressure to act fast</a:t>
            </a:r>
          </a:p>
          <a:p>
            <a:r>
              <a:t>Example: walk through a real phishing email</a:t>
            </a:r>
          </a:p>
        </p:txBody>
      </p:sp>
      <p:pic>
        <p:nvPicPr>
          <p:cNvPr id="4" name="Picture 3" descr="Meme-style cybersecurity awareness graphic uses Game of Thrones scene to promote vigilance against simulated phishing emails. Bold white text asks &quot;what do we say to simulated phishing email&quot; and answers “NOT TODAY&quot;.">
            <a:extLst>
              <a:ext uri="{FF2B5EF4-FFF2-40B4-BE49-F238E27FC236}">
                <a16:creationId xmlns:a16="http://schemas.microsoft.com/office/drawing/2014/main" id="{0EEDB5DB-B8BE-5E90-BD7A-FC7AFE2B50AC}"/>
              </a:ext>
            </a:extLst>
          </p:cNvPr>
          <p:cNvPicPr>
            <a:picLocks noChangeAspect="1"/>
          </p:cNvPicPr>
          <p:nvPr/>
        </p:nvPicPr>
        <p:blipFill>
          <a:blip r:embed="rId2"/>
          <a:stretch>
            <a:fillRect/>
          </a:stretch>
        </p:blipFill>
        <p:spPr>
          <a:xfrm>
            <a:off x="5080599" y="1574771"/>
            <a:ext cx="6372763" cy="46861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AI and Modern Social Engineering</a:t>
            </a:r>
          </a:p>
        </p:txBody>
      </p:sp>
      <p:sp>
        <p:nvSpPr>
          <p:cNvPr id="3" name="Content Placeholder 2"/>
          <p:cNvSpPr>
            <a:spLocks noGrp="1"/>
          </p:cNvSpPr>
          <p:nvPr>
            <p:ph idx="1"/>
          </p:nvPr>
        </p:nvSpPr>
        <p:spPr>
          <a:xfrm>
            <a:off x="6092255" y="1707862"/>
            <a:ext cx="4662089" cy="4281745"/>
          </a:xfrm>
        </p:spPr>
        <p:txBody>
          <a:bodyPr/>
          <a:lstStyle/>
          <a:p>
            <a:r>
              <a:t>Phishing emails with no spelling mistakes</a:t>
            </a:r>
          </a:p>
          <a:p>
            <a:r>
              <a:t>Voice cloning and deepfake video calls</a:t>
            </a:r>
          </a:p>
          <a:p>
            <a:r>
              <a:t>Why "it sounded just like them" is no longer proof</a:t>
            </a:r>
          </a:p>
        </p:txBody>
      </p:sp>
      <p:pic>
        <p:nvPicPr>
          <p:cNvPr id="4" name="Picture 3" descr="Chat screenshot shows Botty from Customer Support responding to a request for customer database export, stating compiled information includes password hashes and attaching “export.zip” (42.4 MB) with blue Download button. Gray interface includes online status, support bot avatar, user message, attachment card, message field, and Send button.&#10;">
            <a:extLst>
              <a:ext uri="{FF2B5EF4-FFF2-40B4-BE49-F238E27FC236}">
                <a16:creationId xmlns:a16="http://schemas.microsoft.com/office/drawing/2014/main" id="{EAD39E37-0138-3D03-2143-0AE830DD42F3}"/>
              </a:ext>
            </a:extLst>
          </p:cNvPr>
          <p:cNvPicPr>
            <a:picLocks noChangeAspect="1"/>
          </p:cNvPicPr>
          <p:nvPr/>
        </p:nvPicPr>
        <p:blipFill>
          <a:blip r:embed="rId2"/>
          <a:stretch>
            <a:fillRect/>
          </a:stretch>
        </p:blipFill>
        <p:spPr>
          <a:xfrm>
            <a:off x="1299354" y="1398288"/>
            <a:ext cx="3482916" cy="490968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Personal Protection</a:t>
            </a:r>
          </a:p>
        </p:txBody>
      </p:sp>
      <p:sp>
        <p:nvSpPr>
          <p:cNvPr id="3" name="Content Placeholder 2"/>
          <p:cNvSpPr>
            <a:spLocks noGrp="1"/>
          </p:cNvSpPr>
          <p:nvPr>
            <p:ph idx="1"/>
          </p:nvPr>
        </p:nvSpPr>
        <p:spPr>
          <a:xfrm>
            <a:off x="1103312" y="1981032"/>
            <a:ext cx="4618957" cy="4267367"/>
          </a:xfrm>
        </p:spPr>
        <p:txBody>
          <a:bodyPr/>
          <a:lstStyle/>
          <a:p>
            <a:r>
              <a:t>Lock down social media privacy settings</a:t>
            </a:r>
          </a:p>
          <a:p>
            <a:r>
              <a:t>Verify requests through a different channel (call back on a known number)</a:t>
            </a:r>
          </a:p>
          <a:p>
            <a:r>
              <a:t>Family code words for emergency calls</a:t>
            </a:r>
          </a:p>
          <a:p>
            <a:r>
              <a:t>Use MFA everywhere</a:t>
            </a:r>
          </a:p>
        </p:txBody>
      </p:sp>
      <p:pic>
        <p:nvPicPr>
          <p:cNvPr id="4" name="Picture 3" descr="Recruitment-style poster featuring Uncle Sam pointing toward viewers, with patriotic red, white, and blue styling. Bold text reads, “WE WANT YOU TO BEEF UP YOUR CYBER SECURITY,” urging stronger cybersecurity practices.">
            <a:extLst>
              <a:ext uri="{FF2B5EF4-FFF2-40B4-BE49-F238E27FC236}">
                <a16:creationId xmlns:a16="http://schemas.microsoft.com/office/drawing/2014/main" id="{EAFEB131-C6C3-2048-B36D-F16E1E5D7C02}"/>
              </a:ext>
            </a:extLst>
          </p:cNvPr>
          <p:cNvPicPr>
            <a:picLocks noChangeAspect="1"/>
          </p:cNvPicPr>
          <p:nvPr/>
        </p:nvPicPr>
        <p:blipFill>
          <a:blip r:embed="rId2"/>
          <a:stretch>
            <a:fillRect/>
          </a:stretch>
        </p:blipFill>
        <p:spPr>
          <a:xfrm>
            <a:off x="6101392" y="2276114"/>
            <a:ext cx="4633104" cy="279459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Running a Phishing Awareness Campaign at Work</a:t>
            </a:r>
          </a:p>
        </p:txBody>
      </p:sp>
      <p:sp>
        <p:nvSpPr>
          <p:cNvPr id="3" name="Content Placeholder 2"/>
          <p:cNvSpPr>
            <a:spLocks noGrp="1"/>
          </p:cNvSpPr>
          <p:nvPr>
            <p:ph idx="1"/>
          </p:nvPr>
        </p:nvSpPr>
        <p:spPr>
          <a:xfrm>
            <a:off x="1103312" y="1966654"/>
            <a:ext cx="3626919" cy="4281745"/>
          </a:xfrm>
        </p:spPr>
        <p:txBody>
          <a:bodyPr/>
          <a:lstStyle/>
          <a:p>
            <a:r>
              <a:t>Get leadership buy-in and set clear goals</a:t>
            </a:r>
          </a:p>
          <a:p>
            <a:r>
              <a:t>Send simulated phishing emails</a:t>
            </a:r>
          </a:p>
          <a:p>
            <a:r>
              <a:t>Measure click rates and report rates over time</a:t>
            </a:r>
          </a:p>
          <a:p>
            <a:r>
              <a:t>Train people instead of shaming them</a:t>
            </a:r>
          </a:p>
        </p:txBody>
      </p:sp>
      <p:pic>
        <p:nvPicPr>
          <p:cNvPr id="4" name="Picture 3" descr="Humorous meme-style screenshot contrasts an employee’s reaction to phishing-email awareness. Top caption asks, “You didn’t click the link in that phishing email right?” while split photos show a concerned Nicolas Cage on left and a laughing Pedro Pascal on right labeled “Employee.”&#10;">
            <a:extLst>
              <a:ext uri="{FF2B5EF4-FFF2-40B4-BE49-F238E27FC236}">
                <a16:creationId xmlns:a16="http://schemas.microsoft.com/office/drawing/2014/main" id="{42FCCE61-184B-0C30-7FED-5B696708E87C}"/>
              </a:ext>
            </a:extLst>
          </p:cNvPr>
          <p:cNvPicPr>
            <a:picLocks noChangeAspect="1"/>
          </p:cNvPicPr>
          <p:nvPr/>
        </p:nvPicPr>
        <p:blipFill>
          <a:blip r:embed="rId2"/>
          <a:stretch>
            <a:fillRect/>
          </a:stretch>
        </p:blipFill>
        <p:spPr>
          <a:xfrm>
            <a:off x="5353769" y="1866181"/>
            <a:ext cx="5725783" cy="357133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Reporting and Responding</a:t>
            </a:r>
          </a:p>
        </p:txBody>
      </p:sp>
      <p:sp>
        <p:nvSpPr>
          <p:cNvPr id="3" name="Content Placeholder 2"/>
          <p:cNvSpPr>
            <a:spLocks noGrp="1"/>
          </p:cNvSpPr>
          <p:nvPr>
            <p:ph idx="1"/>
          </p:nvPr>
        </p:nvSpPr>
        <p:spPr>
          <a:xfrm>
            <a:off x="6034745" y="1966654"/>
            <a:ext cx="4015108" cy="4281745"/>
          </a:xfrm>
        </p:spPr>
        <p:txBody>
          <a:bodyPr/>
          <a:lstStyle/>
          <a:p>
            <a:r>
              <a:t>Make reporting easy (a report-phish button, a clear contact)</a:t>
            </a:r>
          </a:p>
          <a:p>
            <a:r>
              <a:t>What to do if you clicked: report quickly, don't hide it</a:t>
            </a:r>
          </a:p>
          <a:p>
            <a:r>
              <a:t>How security teams triage and respond to reports</a:t>
            </a:r>
          </a:p>
        </p:txBody>
      </p:sp>
      <p:pic>
        <p:nvPicPr>
          <p:cNvPr id="4" name="Picture 3" descr="Three-panel meme screenshot shows MJ asking for truth before Peter Parker advises creating an accurate asset inventory for protection. Final panel shows MJ closing her eyes during an emotional exchange, with white captions emphasizing truth, assets, and preparedness.&#10;&#10;">
            <a:extLst>
              <a:ext uri="{FF2B5EF4-FFF2-40B4-BE49-F238E27FC236}">
                <a16:creationId xmlns:a16="http://schemas.microsoft.com/office/drawing/2014/main" id="{B2432CA5-88BE-74F3-885A-E80F0B0ED723}"/>
              </a:ext>
            </a:extLst>
          </p:cNvPr>
          <p:cNvPicPr>
            <a:picLocks noChangeAspect="1"/>
          </p:cNvPicPr>
          <p:nvPr/>
        </p:nvPicPr>
        <p:blipFill>
          <a:blip r:embed="rId2"/>
          <a:stretch>
            <a:fillRect/>
          </a:stretch>
        </p:blipFill>
        <p:spPr>
          <a:xfrm>
            <a:off x="1313731" y="1270689"/>
            <a:ext cx="3468538" cy="4302246"/>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0</TotalTime>
  <Words>0</Words>
  <Application>Microsoft Office PowerPoint</Application>
  <PresentationFormat>Widescreen</PresentationFormat>
  <Paragraphs>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Ion</vt:lpstr>
      <vt:lpstr>Week 11 CIS 215</vt:lpstr>
      <vt:lpstr>Why Attackers Target People</vt:lpstr>
      <vt:lpstr>The Psychology Behind It</vt:lpstr>
      <vt:lpstr>Common Attack Types</vt:lpstr>
      <vt:lpstr>Physical Social Engineering</vt:lpstr>
      <vt:lpstr>How Attackers Do Their Homework</vt:lpstr>
      <vt:lpstr>Spotting a Malicious Message</vt:lpstr>
      <vt:lpstr>AI and Modern Social Engineering</vt:lpstr>
      <vt:lpstr>Personal Protection</vt:lpstr>
      <vt:lpstr>Running a Phishing Awareness Campaign at Work</vt:lpstr>
      <vt:lpstr>Reporting and Responding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 CIS 153</dc:title>
  <dc:creator/>
  <cp:lastModifiedBy/>
  <cp:revision>84</cp:revision>
  <dcterms:created xsi:type="dcterms:W3CDTF">2012-07-27T01:16:44Z</dcterms:created>
  <dcterms:modified xsi:type="dcterms:W3CDTF">2026-10-06T19:24:28Z</dcterms:modified>
</cp:coreProperties>
</file>